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notesMasterIdLst>
    <p:notesMasterId r:id="rId19"/>
  </p:notesMasterIdLst>
  <p:sldIdLst>
    <p:sldId id="256" r:id="rId5"/>
    <p:sldId id="257" r:id="rId6"/>
    <p:sldId id="261" r:id="rId7"/>
    <p:sldId id="262" r:id="rId8"/>
    <p:sldId id="298" r:id="rId9"/>
    <p:sldId id="291" r:id="rId10"/>
    <p:sldId id="271" r:id="rId11"/>
    <p:sldId id="279" r:id="rId12"/>
    <p:sldId id="292" r:id="rId13"/>
    <p:sldId id="285" r:id="rId14"/>
    <p:sldId id="295" r:id="rId15"/>
    <p:sldId id="297" r:id="rId16"/>
    <p:sldId id="294" r:id="rId17"/>
    <p:sldId id="29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3F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3" autoAdjust="0"/>
    <p:restoredTop sz="60616" autoAdjust="0"/>
  </p:normalViewPr>
  <p:slideViewPr>
    <p:cSldViewPr snapToGrid="0">
      <p:cViewPr varScale="1">
        <p:scale>
          <a:sx n="58" d="100"/>
          <a:sy n="58" d="100"/>
        </p:scale>
        <p:origin x="1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35173-EF90-466B-8BF8-563DF41E1A8B}" type="datetimeFigureOut">
              <a:rPr lang="en-US" smtClean="0"/>
              <a:t>11/20/2024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09DAEA-CB51-4627-9628-A202F00EC231}" type="slidenum">
              <a:rPr lang="en-US" smtClean="0"/>
              <a:t>‹#›</a:t>
            </a:fld>
            <a:endParaRPr lang="en-US"/>
          </a:p>
        </p:txBody>
      </p:sp>
    </p:spTree>
    <p:extLst>
      <p:ext uri="{BB962C8B-B14F-4D97-AF65-F5344CB8AC3E}">
        <p14:creationId xmlns:p14="http://schemas.microsoft.com/office/powerpoint/2010/main" val="1913028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1</a:t>
            </a:fld>
            <a:endParaRPr lang="en-US"/>
          </a:p>
        </p:txBody>
      </p:sp>
    </p:spTree>
    <p:extLst>
      <p:ext uri="{BB962C8B-B14F-4D97-AF65-F5344CB8AC3E}">
        <p14:creationId xmlns:p14="http://schemas.microsoft.com/office/powerpoint/2010/main" val="1043295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10</a:t>
            </a:fld>
            <a:endParaRPr lang="en-US"/>
          </a:p>
        </p:txBody>
      </p:sp>
    </p:spTree>
    <p:extLst>
      <p:ext uri="{BB962C8B-B14F-4D97-AF65-F5344CB8AC3E}">
        <p14:creationId xmlns:p14="http://schemas.microsoft.com/office/powerpoint/2010/main" val="1481869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11</a:t>
            </a:fld>
            <a:endParaRPr lang="en-US"/>
          </a:p>
        </p:txBody>
      </p:sp>
    </p:spTree>
    <p:extLst>
      <p:ext uri="{BB962C8B-B14F-4D97-AF65-F5344CB8AC3E}">
        <p14:creationId xmlns:p14="http://schemas.microsoft.com/office/powerpoint/2010/main" val="244726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12</a:t>
            </a:fld>
            <a:endParaRPr lang="en-US"/>
          </a:p>
        </p:txBody>
      </p:sp>
    </p:spTree>
    <p:extLst>
      <p:ext uri="{BB962C8B-B14F-4D97-AF65-F5344CB8AC3E}">
        <p14:creationId xmlns:p14="http://schemas.microsoft.com/office/powerpoint/2010/main" val="108262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509DAEA-CB51-4627-9628-A202F00EC231}" type="slidenum">
              <a:rPr lang="en-US" smtClean="0"/>
              <a:t>13</a:t>
            </a:fld>
            <a:endParaRPr lang="en-US"/>
          </a:p>
        </p:txBody>
      </p:sp>
    </p:spTree>
    <p:extLst>
      <p:ext uri="{BB962C8B-B14F-4D97-AF65-F5344CB8AC3E}">
        <p14:creationId xmlns:p14="http://schemas.microsoft.com/office/powerpoint/2010/main" val="63587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509DAEA-CB51-4627-9628-A202F00EC231}" type="slidenum">
              <a:rPr lang="en-US" smtClean="0"/>
              <a:t>14</a:t>
            </a:fld>
            <a:endParaRPr lang="en-US"/>
          </a:p>
        </p:txBody>
      </p:sp>
    </p:spTree>
    <p:extLst>
      <p:ext uri="{BB962C8B-B14F-4D97-AF65-F5344CB8AC3E}">
        <p14:creationId xmlns:p14="http://schemas.microsoft.com/office/powerpoint/2010/main" val="753429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D509DAEA-CB51-4627-9628-A202F00EC231}" type="slidenum">
              <a:rPr lang="en-US" smtClean="0"/>
              <a:t>2</a:t>
            </a:fld>
            <a:endParaRPr lang="en-US"/>
          </a:p>
        </p:txBody>
      </p:sp>
    </p:spTree>
    <p:extLst>
      <p:ext uri="{BB962C8B-B14F-4D97-AF65-F5344CB8AC3E}">
        <p14:creationId xmlns:p14="http://schemas.microsoft.com/office/powerpoint/2010/main" val="954498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3</a:t>
            </a:fld>
            <a:endParaRPr lang="en-US"/>
          </a:p>
        </p:txBody>
      </p:sp>
    </p:spTree>
    <p:extLst>
      <p:ext uri="{BB962C8B-B14F-4D97-AF65-F5344CB8AC3E}">
        <p14:creationId xmlns:p14="http://schemas.microsoft.com/office/powerpoint/2010/main" val="2134872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4</a:t>
            </a:fld>
            <a:endParaRPr lang="en-US"/>
          </a:p>
        </p:txBody>
      </p:sp>
    </p:spTree>
    <p:extLst>
      <p:ext uri="{BB962C8B-B14F-4D97-AF65-F5344CB8AC3E}">
        <p14:creationId xmlns:p14="http://schemas.microsoft.com/office/powerpoint/2010/main" val="2486776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br>
              <a:rPr lang="en-US" dirty="0"/>
            </a:b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5</a:t>
            </a:fld>
            <a:endParaRPr lang="en-US"/>
          </a:p>
        </p:txBody>
      </p:sp>
    </p:spTree>
    <p:extLst>
      <p:ext uri="{BB962C8B-B14F-4D97-AF65-F5344CB8AC3E}">
        <p14:creationId xmlns:p14="http://schemas.microsoft.com/office/powerpoint/2010/main" val="229809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6</a:t>
            </a:fld>
            <a:endParaRPr lang="en-US"/>
          </a:p>
        </p:txBody>
      </p:sp>
    </p:spTree>
    <p:extLst>
      <p:ext uri="{BB962C8B-B14F-4D97-AF65-F5344CB8AC3E}">
        <p14:creationId xmlns:p14="http://schemas.microsoft.com/office/powerpoint/2010/main" val="2813522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7</a:t>
            </a:fld>
            <a:endParaRPr lang="en-US"/>
          </a:p>
        </p:txBody>
      </p:sp>
    </p:spTree>
    <p:extLst>
      <p:ext uri="{BB962C8B-B14F-4D97-AF65-F5344CB8AC3E}">
        <p14:creationId xmlns:p14="http://schemas.microsoft.com/office/powerpoint/2010/main" val="374254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509DAEA-CB51-4627-9628-A202F00EC231}" type="slidenum">
              <a:rPr lang="en-US" smtClean="0"/>
              <a:t>8</a:t>
            </a:fld>
            <a:endParaRPr lang="en-US"/>
          </a:p>
        </p:txBody>
      </p:sp>
    </p:spTree>
    <p:extLst>
      <p:ext uri="{BB962C8B-B14F-4D97-AF65-F5344CB8AC3E}">
        <p14:creationId xmlns:p14="http://schemas.microsoft.com/office/powerpoint/2010/main" val="2259991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09DAEA-CB51-4627-9628-A202F00EC231}" type="slidenum">
              <a:rPr lang="en-US" smtClean="0"/>
              <a:t>9</a:t>
            </a:fld>
            <a:endParaRPr lang="en-US"/>
          </a:p>
        </p:txBody>
      </p:sp>
    </p:spTree>
    <p:extLst>
      <p:ext uri="{BB962C8B-B14F-4D97-AF65-F5344CB8AC3E}">
        <p14:creationId xmlns:p14="http://schemas.microsoft.com/office/powerpoint/2010/main" val="208672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62078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21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9692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659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4331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4188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0066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0933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6332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2525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11/20/2024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1979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smtClean="0"/>
              <a:pPr/>
              <a:t>11/20/2024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5727805"/>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06CE-518B-0BE4-2D52-91A296A17F58}"/>
              </a:ext>
            </a:extLst>
          </p:cNvPr>
          <p:cNvSpPr>
            <a:spLocks noGrp="1"/>
          </p:cNvSpPr>
          <p:nvPr>
            <p:ph type="ctrTitle"/>
          </p:nvPr>
        </p:nvSpPr>
        <p:spPr>
          <a:xfrm>
            <a:off x="1703295" y="1083732"/>
            <a:ext cx="5509628" cy="4690534"/>
          </a:xfrm>
        </p:spPr>
        <p:txBody>
          <a:bodyPr anchor="ctr">
            <a:normAutofit/>
          </a:bodyPr>
          <a:lstStyle/>
          <a:p>
            <a:pPr algn="r"/>
            <a:r>
              <a:rPr lang="en-US" sz="5000" dirty="0">
                <a:solidFill>
                  <a:schemeClr val="tx1">
                    <a:lumMod val="75000"/>
                    <a:lumOff val="25000"/>
                  </a:schemeClr>
                </a:solidFill>
              </a:rPr>
              <a:t>Summary of Data and Trends for Donor Advised Fund, Proceeding, and Relationship Disclosure</a:t>
            </a:r>
          </a:p>
        </p:txBody>
      </p:sp>
      <p:sp>
        <p:nvSpPr>
          <p:cNvPr id="5" name="Subtitle 4">
            <a:extLst>
              <a:ext uri="{FF2B5EF4-FFF2-40B4-BE49-F238E27FC236}">
                <a16:creationId xmlns:a16="http://schemas.microsoft.com/office/drawing/2014/main" id="{532E675C-F5AD-F23F-8182-EFDA6A2DDDE8}"/>
              </a:ext>
            </a:extLst>
          </p:cNvPr>
          <p:cNvSpPr>
            <a:spLocks noGrp="1"/>
          </p:cNvSpPr>
          <p:nvPr>
            <p:ph type="subTitle" idx="1"/>
          </p:nvPr>
        </p:nvSpPr>
        <p:spPr>
          <a:xfrm>
            <a:off x="9263270" y="1490870"/>
            <a:ext cx="3253712" cy="4442422"/>
          </a:xfrm>
        </p:spPr>
        <p:txBody>
          <a:bodyPr anchor="ctr">
            <a:normAutofit/>
          </a:bodyPr>
          <a:lstStyle/>
          <a:p>
            <a:r>
              <a:rPr lang="en-US" sz="2800" dirty="0">
                <a:solidFill>
                  <a:schemeClr val="tx1">
                    <a:lumMod val="75000"/>
                    <a:lumOff val="25000"/>
                  </a:schemeClr>
                </a:solidFill>
              </a:rPr>
              <a:t>Fair Political Practices Commission, Executive Researcher Cole Smith</a:t>
            </a:r>
          </a:p>
        </p:txBody>
      </p:sp>
    </p:spTree>
    <p:extLst>
      <p:ext uri="{BB962C8B-B14F-4D97-AF65-F5344CB8AC3E}">
        <p14:creationId xmlns:p14="http://schemas.microsoft.com/office/powerpoint/2010/main" val="292492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C94A2B4-425E-B919-7530-F79C7754C345}"/>
              </a:ext>
            </a:extLst>
          </p:cNvPr>
          <p:cNvPicPr>
            <a:picLocks noChangeAspect="1"/>
          </p:cNvPicPr>
          <p:nvPr/>
        </p:nvPicPr>
        <p:blipFill>
          <a:blip r:embed="rId3"/>
          <a:stretch>
            <a:fillRect/>
          </a:stretch>
        </p:blipFill>
        <p:spPr>
          <a:xfrm>
            <a:off x="643467" y="975361"/>
            <a:ext cx="10905066" cy="4907278"/>
          </a:xfrm>
          <a:prstGeom prst="rect">
            <a:avLst/>
          </a:prstGeom>
        </p:spPr>
      </p:pic>
    </p:spTree>
    <p:extLst>
      <p:ext uri="{BB962C8B-B14F-4D97-AF65-F5344CB8AC3E}">
        <p14:creationId xmlns:p14="http://schemas.microsoft.com/office/powerpoint/2010/main" val="93460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9AAD3-6868-2EE2-B05A-C02E12E32087}"/>
              </a:ext>
            </a:extLst>
          </p:cNvPr>
          <p:cNvSpPr>
            <a:spLocks noGrp="1"/>
          </p:cNvSpPr>
          <p:nvPr>
            <p:ph type="title"/>
          </p:nvPr>
        </p:nvSpPr>
        <p:spPr/>
        <p:txBody>
          <a:bodyPr/>
          <a:lstStyle/>
          <a:p>
            <a:r>
              <a:rPr lang="en-US" dirty="0"/>
              <a:t>Finding #2:</a:t>
            </a:r>
          </a:p>
        </p:txBody>
      </p:sp>
      <p:sp>
        <p:nvSpPr>
          <p:cNvPr id="3" name="Content Placeholder 2">
            <a:extLst>
              <a:ext uri="{FF2B5EF4-FFF2-40B4-BE49-F238E27FC236}">
                <a16:creationId xmlns:a16="http://schemas.microsoft.com/office/drawing/2014/main" id="{8140C779-F58B-86DC-9CD5-B54E2FE56111}"/>
              </a:ext>
            </a:extLst>
          </p:cNvPr>
          <p:cNvSpPr>
            <a:spLocks noGrp="1"/>
          </p:cNvSpPr>
          <p:nvPr>
            <p:ph idx="1"/>
          </p:nvPr>
        </p:nvSpPr>
        <p:spPr/>
        <p:txBody>
          <a:bodyPr/>
          <a:lstStyle/>
          <a:p>
            <a:r>
              <a:rPr lang="en-US" sz="2400" dirty="0">
                <a:solidFill>
                  <a:schemeClr val="tx1"/>
                </a:solidFill>
                <a:effectLst/>
                <a:latin typeface="+mj-lt"/>
                <a:ea typeface="Aptos" panose="020B0004020202020204" pitchFamily="34" charset="0"/>
                <a:cs typeface="Times New Roman" panose="02020603050405020304" pitchFamily="18" charset="0"/>
              </a:rPr>
              <a:t>Of the three new disclosure categories, public officials </a:t>
            </a:r>
            <a:r>
              <a:rPr lang="en-US" sz="2400" dirty="0">
                <a:solidFill>
                  <a:schemeClr val="tx1"/>
                </a:solidFill>
                <a:latin typeface="+mj-lt"/>
                <a:ea typeface="Aptos" panose="020B0004020202020204" pitchFamily="34" charset="0"/>
                <a:cs typeface="Times New Roman" panose="02020603050405020304" pitchFamily="18" charset="0"/>
              </a:rPr>
              <a:t>more often</a:t>
            </a:r>
            <a:r>
              <a:rPr lang="en-US" sz="2400" dirty="0">
                <a:solidFill>
                  <a:schemeClr val="tx1"/>
                </a:solidFill>
                <a:effectLst/>
                <a:latin typeface="+mj-lt"/>
                <a:ea typeface="Aptos" panose="020B0004020202020204" pitchFamily="34" charset="0"/>
                <a:cs typeface="Times New Roman" panose="02020603050405020304" pitchFamily="18" charset="0"/>
              </a:rPr>
              <a:t> disclosed a relationship with the recipient of a </a:t>
            </a:r>
            <a:r>
              <a:rPr lang="en-US" sz="2400" dirty="0" err="1">
                <a:solidFill>
                  <a:schemeClr val="tx1"/>
                </a:solidFill>
                <a:effectLst/>
                <a:latin typeface="+mj-lt"/>
                <a:ea typeface="Aptos" panose="020B0004020202020204" pitchFamily="34" charset="0"/>
                <a:cs typeface="Times New Roman" panose="02020603050405020304" pitchFamily="18" charset="0"/>
              </a:rPr>
              <a:t>behested</a:t>
            </a:r>
            <a:r>
              <a:rPr lang="en-US" sz="2400" dirty="0">
                <a:solidFill>
                  <a:schemeClr val="tx1"/>
                </a:solidFill>
                <a:effectLst/>
                <a:latin typeface="+mj-lt"/>
                <a:ea typeface="Aptos" panose="020B0004020202020204" pitchFamily="34" charset="0"/>
                <a:cs typeface="Times New Roman" panose="02020603050405020304" pitchFamily="18" charset="0"/>
              </a:rPr>
              <a:t> payment than a proceeding impacting the source of a </a:t>
            </a:r>
            <a:r>
              <a:rPr lang="en-US" sz="2400" dirty="0" err="1">
                <a:solidFill>
                  <a:schemeClr val="tx1"/>
                </a:solidFill>
                <a:effectLst/>
                <a:latin typeface="+mj-lt"/>
                <a:ea typeface="Aptos" panose="020B0004020202020204" pitchFamily="34" charset="0"/>
                <a:cs typeface="Times New Roman" panose="02020603050405020304" pitchFamily="18" charset="0"/>
              </a:rPr>
              <a:t>behested</a:t>
            </a:r>
            <a:r>
              <a:rPr lang="en-US" sz="2400" dirty="0">
                <a:solidFill>
                  <a:schemeClr val="tx1"/>
                </a:solidFill>
                <a:effectLst/>
                <a:latin typeface="+mj-lt"/>
                <a:ea typeface="Aptos" panose="020B0004020202020204" pitchFamily="34" charset="0"/>
                <a:cs typeface="Times New Roman" panose="02020603050405020304" pitchFamily="18" charset="0"/>
              </a:rPr>
              <a:t> payment or a donor advised fund as a source of a payment</a:t>
            </a:r>
            <a:r>
              <a:rPr lang="en-US"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240124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32A284-1972-4D0B-8898-1E8297B6135C}"/>
              </a:ext>
            </a:extLst>
          </p:cNvPr>
          <p:cNvPicPr>
            <a:picLocks noChangeAspect="1"/>
          </p:cNvPicPr>
          <p:nvPr/>
        </p:nvPicPr>
        <p:blipFill>
          <a:blip r:embed="rId3"/>
          <a:stretch>
            <a:fillRect/>
          </a:stretch>
        </p:blipFill>
        <p:spPr>
          <a:xfrm>
            <a:off x="815009" y="134766"/>
            <a:ext cx="10525539" cy="6565736"/>
          </a:xfrm>
          <a:prstGeom prst="rect">
            <a:avLst/>
          </a:prstGeom>
        </p:spPr>
      </p:pic>
    </p:spTree>
    <p:extLst>
      <p:ext uri="{BB962C8B-B14F-4D97-AF65-F5344CB8AC3E}">
        <p14:creationId xmlns:p14="http://schemas.microsoft.com/office/powerpoint/2010/main" val="1038444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386F-6F41-F18E-C765-5D70C62BBB75}"/>
              </a:ext>
            </a:extLst>
          </p:cNvPr>
          <p:cNvSpPr>
            <a:spLocks noGrp="1"/>
          </p:cNvSpPr>
          <p:nvPr>
            <p:ph type="title"/>
          </p:nvPr>
        </p:nvSpPr>
        <p:spPr/>
        <p:txBody>
          <a:bodyPr/>
          <a:lstStyle/>
          <a:p>
            <a:r>
              <a:rPr lang="en-US" dirty="0"/>
              <a:t>Finding #3:</a:t>
            </a:r>
          </a:p>
        </p:txBody>
      </p:sp>
      <p:sp>
        <p:nvSpPr>
          <p:cNvPr id="3" name="Content Placeholder 2">
            <a:extLst>
              <a:ext uri="{FF2B5EF4-FFF2-40B4-BE49-F238E27FC236}">
                <a16:creationId xmlns:a16="http://schemas.microsoft.com/office/drawing/2014/main" id="{CA4EDD51-2BD1-0946-D6F4-89C38AF1156D}"/>
              </a:ext>
            </a:extLst>
          </p:cNvPr>
          <p:cNvSpPr>
            <a:spLocks noGrp="1"/>
          </p:cNvSpPr>
          <p:nvPr>
            <p:ph idx="1"/>
          </p:nvPr>
        </p:nvSpPr>
        <p:spPr/>
        <p:txBody>
          <a:bodyPr>
            <a:normAutofit/>
          </a:bodyPr>
          <a:lstStyle/>
          <a:p>
            <a:pPr>
              <a:lnSpc>
                <a:spcPct val="107000"/>
              </a:lnSpc>
              <a:spcBef>
                <a:spcPts val="0"/>
              </a:spcBef>
              <a:spcAft>
                <a:spcPts val="800"/>
              </a:spcAft>
            </a:pPr>
            <a:r>
              <a:rPr lang="en-US" sz="2400" dirty="0">
                <a:solidFill>
                  <a:schemeClr val="tx1"/>
                </a:solidFill>
                <a:effectLst/>
                <a:latin typeface="+mj-lt"/>
                <a:ea typeface="Aptos" panose="020B0004020202020204" pitchFamily="34" charset="0"/>
                <a:cs typeface="Times New Roman" panose="02020603050405020304" pitchFamily="18" charset="0"/>
              </a:rPr>
              <a:t>Of the state and local submissions that included information pursuant to one or more of the new disclosure categories reviewed, roughly 24% of those filings appear to have at least one error reported, such as utilizing an incorrect field or not filling out all the relevant new fields. This may indicate that additional efforts are needed to educate filers on when the new categories apply. </a:t>
            </a:r>
          </a:p>
        </p:txBody>
      </p:sp>
    </p:spTree>
    <p:extLst>
      <p:ext uri="{BB962C8B-B14F-4D97-AF65-F5344CB8AC3E}">
        <p14:creationId xmlns:p14="http://schemas.microsoft.com/office/powerpoint/2010/main" val="3790466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Freeform: Shape 14">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itle 5">
            <a:extLst>
              <a:ext uri="{FF2B5EF4-FFF2-40B4-BE49-F238E27FC236}">
                <a16:creationId xmlns:a16="http://schemas.microsoft.com/office/drawing/2014/main" id="{EB338129-81AE-9010-A588-3A7CD0AD7F2A}"/>
              </a:ext>
            </a:extLst>
          </p:cNvPr>
          <p:cNvSpPr>
            <a:spLocks noGrp="1"/>
          </p:cNvSpPr>
          <p:nvPr>
            <p:ph type="ctrTitle"/>
          </p:nvPr>
        </p:nvSpPr>
        <p:spPr>
          <a:xfrm>
            <a:off x="0" y="1361001"/>
            <a:ext cx="7056444" cy="3255264"/>
          </a:xfrm>
        </p:spPr>
        <p:txBody>
          <a:bodyPr>
            <a:normAutofit/>
          </a:bodyPr>
          <a:lstStyle/>
          <a:p>
            <a:pPr algn="r"/>
            <a:r>
              <a:rPr lang="en-US" dirty="0">
                <a:solidFill>
                  <a:schemeClr val="tx1"/>
                </a:solidFill>
                <a:latin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80537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E17F7-8D35-D404-2E2E-C8371127EA47}"/>
              </a:ext>
            </a:extLst>
          </p:cNvPr>
          <p:cNvSpPr>
            <a:spLocks noGrp="1"/>
          </p:cNvSpPr>
          <p:nvPr>
            <p:ph type="title"/>
          </p:nvPr>
        </p:nvSpPr>
        <p:spPr>
          <a:xfrm>
            <a:off x="0" y="745435"/>
            <a:ext cx="3429000" cy="5347252"/>
          </a:xfrm>
        </p:spPr>
        <p:txBody>
          <a:bodyPr>
            <a:normAutofit/>
          </a:bodyPr>
          <a:lstStyle/>
          <a:p>
            <a:br>
              <a:rPr lang="en-US" dirty="0"/>
            </a:br>
            <a:r>
              <a:rPr lang="en-US" dirty="0" err="1">
                <a:cs typeface="Times New Roman" panose="02020603050405020304" pitchFamily="18" charset="0"/>
              </a:rPr>
              <a:t>Behested</a:t>
            </a:r>
            <a:r>
              <a:rPr lang="en-US" dirty="0">
                <a:cs typeface="Times New Roman" panose="02020603050405020304" pitchFamily="18" charset="0"/>
              </a:rPr>
              <a:t> Payment Reporting Requirements</a:t>
            </a:r>
            <a:br>
              <a:rPr lang="en-US" dirty="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4E535A43-B52D-3C62-6785-EA51640F2FA7}"/>
              </a:ext>
            </a:extLst>
          </p:cNvPr>
          <p:cNvSpPr>
            <a:spLocks noGrp="1"/>
          </p:cNvSpPr>
          <p:nvPr>
            <p:ph idx="1"/>
          </p:nvPr>
        </p:nvSpPr>
        <p:spPr>
          <a:xfrm>
            <a:off x="4361606" y="1683143"/>
            <a:ext cx="6627377" cy="3491713"/>
          </a:xfrm>
        </p:spPr>
        <p:txBody>
          <a:bodyPr>
            <a:normAutofit/>
          </a:bodyPr>
          <a:lstStyle/>
          <a:p>
            <a:pPr marL="0" indent="0">
              <a:buNone/>
            </a:pPr>
            <a:endParaRPr lang="en-US" dirty="0"/>
          </a:p>
          <a:p>
            <a:r>
              <a:rPr lang="en-US" sz="2400" dirty="0">
                <a:solidFill>
                  <a:schemeClr val="tx1"/>
                </a:solidFill>
                <a:latin typeface="+mj-lt"/>
                <a:cs typeface="Times New Roman" panose="02020603050405020304" pitchFamily="18" charset="0"/>
              </a:rPr>
              <a:t>The Political Reform Act (PRA) requires an elected state official, elected local official, or Public Utilities Commission (PUC) member to disclose certain information about payments made for a charitable, legislative, or governmental purpose when the official is involved in making the request for payment. </a:t>
            </a:r>
          </a:p>
        </p:txBody>
      </p:sp>
    </p:spTree>
    <p:extLst>
      <p:ext uri="{BB962C8B-B14F-4D97-AF65-F5344CB8AC3E}">
        <p14:creationId xmlns:p14="http://schemas.microsoft.com/office/powerpoint/2010/main" val="249171547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4D21-24C3-91D5-48DB-9E102ED2B46B}"/>
              </a:ext>
            </a:extLst>
          </p:cNvPr>
          <p:cNvSpPr>
            <a:spLocks noGrp="1"/>
          </p:cNvSpPr>
          <p:nvPr>
            <p:ph type="title"/>
          </p:nvPr>
        </p:nvSpPr>
        <p:spPr>
          <a:xfrm>
            <a:off x="0" y="715617"/>
            <a:ext cx="3478695" cy="5406887"/>
          </a:xfrm>
        </p:spPr>
        <p:txBody>
          <a:bodyPr>
            <a:normAutofit/>
          </a:bodyPr>
          <a:lstStyle/>
          <a:p>
            <a:r>
              <a:rPr lang="en-US" dirty="0">
                <a:cs typeface="Times New Roman" panose="02020603050405020304" pitchFamily="18" charset="0"/>
              </a:rPr>
              <a:t>The Purpose of </a:t>
            </a:r>
            <a:r>
              <a:rPr lang="en-US" dirty="0" err="1">
                <a:cs typeface="Times New Roman" panose="02020603050405020304" pitchFamily="18" charset="0"/>
              </a:rPr>
              <a:t>Behested</a:t>
            </a:r>
            <a:r>
              <a:rPr lang="en-US" dirty="0">
                <a:cs typeface="Times New Roman" panose="02020603050405020304" pitchFamily="18" charset="0"/>
              </a:rPr>
              <a:t> Payment Reporting</a:t>
            </a:r>
          </a:p>
        </p:txBody>
      </p:sp>
      <p:sp>
        <p:nvSpPr>
          <p:cNvPr id="3" name="Content Placeholder 2">
            <a:extLst>
              <a:ext uri="{FF2B5EF4-FFF2-40B4-BE49-F238E27FC236}">
                <a16:creationId xmlns:a16="http://schemas.microsoft.com/office/drawing/2014/main" id="{FDDD67D5-CB04-1F79-DD26-73FA29F2CDD8}"/>
              </a:ext>
            </a:extLst>
          </p:cNvPr>
          <p:cNvSpPr>
            <a:spLocks noGrp="1"/>
          </p:cNvSpPr>
          <p:nvPr>
            <p:ph idx="1"/>
          </p:nvPr>
        </p:nvSpPr>
        <p:spPr/>
        <p:txBody>
          <a:bodyPr>
            <a:normAutofit/>
          </a:bodyPr>
          <a:lstStyle/>
          <a:p>
            <a:pPr marL="0" indent="0">
              <a:buNone/>
            </a:pPr>
            <a:endParaRPr lang="en-US" sz="2400" dirty="0">
              <a:solidFill>
                <a:schemeClr val="tx1"/>
              </a:solidFill>
              <a:latin typeface="+mj-lt"/>
              <a:cs typeface="Times New Roman" panose="02020603050405020304" pitchFamily="18" charset="0"/>
            </a:endParaRPr>
          </a:p>
          <a:p>
            <a:r>
              <a:rPr lang="en-US" sz="2400" dirty="0">
                <a:solidFill>
                  <a:schemeClr val="tx1"/>
                </a:solidFill>
                <a:latin typeface="+mj-lt"/>
                <a:cs typeface="Times New Roman" panose="02020603050405020304" pitchFamily="18" charset="0"/>
              </a:rPr>
              <a:t>The Fair Political Practices Commission Legal Division has interpreted the purpose of reporting </a:t>
            </a:r>
            <a:r>
              <a:rPr lang="en-US" sz="2400" dirty="0" err="1">
                <a:solidFill>
                  <a:schemeClr val="tx1"/>
                </a:solidFill>
                <a:latin typeface="+mj-lt"/>
                <a:cs typeface="Times New Roman" panose="02020603050405020304" pitchFamily="18" charset="0"/>
              </a:rPr>
              <a:t>behested</a:t>
            </a:r>
            <a:r>
              <a:rPr lang="en-US" sz="2400" dirty="0">
                <a:solidFill>
                  <a:schemeClr val="tx1"/>
                </a:solidFill>
                <a:latin typeface="+mj-lt"/>
                <a:cs typeface="Times New Roman" panose="02020603050405020304" pitchFamily="18" charset="0"/>
              </a:rPr>
              <a:t> payments in advice letters.</a:t>
            </a:r>
          </a:p>
        </p:txBody>
      </p:sp>
    </p:spTree>
    <p:extLst>
      <p:ext uri="{BB962C8B-B14F-4D97-AF65-F5344CB8AC3E}">
        <p14:creationId xmlns:p14="http://schemas.microsoft.com/office/powerpoint/2010/main" val="187212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C6C5-BC7A-3616-CFEF-E2653930A7FF}"/>
              </a:ext>
            </a:extLst>
          </p:cNvPr>
          <p:cNvSpPr>
            <a:spLocks noGrp="1"/>
          </p:cNvSpPr>
          <p:nvPr>
            <p:ph type="title"/>
          </p:nvPr>
        </p:nvSpPr>
        <p:spPr>
          <a:xfrm>
            <a:off x="85725" y="1123837"/>
            <a:ext cx="3257550" cy="4601183"/>
          </a:xfrm>
        </p:spPr>
        <p:txBody>
          <a:bodyPr>
            <a:normAutofit/>
          </a:bodyPr>
          <a:lstStyle/>
          <a:p>
            <a:r>
              <a:rPr lang="en-US" dirty="0"/>
              <a:t>A brief recent history of Commission action on </a:t>
            </a:r>
            <a:r>
              <a:rPr lang="en-US" dirty="0" err="1"/>
              <a:t>Behested</a:t>
            </a:r>
            <a:r>
              <a:rPr lang="en-US" dirty="0"/>
              <a:t> Payment Reporting</a:t>
            </a:r>
          </a:p>
        </p:txBody>
      </p:sp>
      <p:sp>
        <p:nvSpPr>
          <p:cNvPr id="3" name="Content Placeholder 2">
            <a:extLst>
              <a:ext uri="{FF2B5EF4-FFF2-40B4-BE49-F238E27FC236}">
                <a16:creationId xmlns:a16="http://schemas.microsoft.com/office/drawing/2014/main" id="{E73A0A2A-BA6E-3CAB-BECD-76C32FFB316F}"/>
              </a:ext>
            </a:extLst>
          </p:cNvPr>
          <p:cNvSpPr>
            <a:spLocks noGrp="1"/>
          </p:cNvSpPr>
          <p:nvPr>
            <p:ph idx="1"/>
          </p:nvPr>
        </p:nvSpPr>
        <p:spPr/>
        <p:txBody>
          <a:bodyPr>
            <a:normAutofit/>
          </a:bodyPr>
          <a:lstStyle/>
          <a:p>
            <a:r>
              <a:rPr lang="en-US" sz="2400" dirty="0">
                <a:solidFill>
                  <a:schemeClr val="tx1"/>
                </a:solidFill>
                <a:latin typeface="+mj-lt"/>
                <a:cs typeface="Times New Roman" panose="02020603050405020304" pitchFamily="18" charset="0"/>
              </a:rPr>
              <a:t>At the May 11, 2021, Law &amp; Policy Committee meeting, the Commission discussed several </a:t>
            </a:r>
            <a:r>
              <a:rPr lang="en-US" sz="2400" dirty="0" err="1">
                <a:solidFill>
                  <a:schemeClr val="tx1"/>
                </a:solidFill>
                <a:latin typeface="+mj-lt"/>
                <a:cs typeface="Times New Roman" panose="02020603050405020304" pitchFamily="18" charset="0"/>
              </a:rPr>
              <a:t>behested</a:t>
            </a:r>
            <a:r>
              <a:rPr lang="en-US" sz="2400" dirty="0">
                <a:solidFill>
                  <a:schemeClr val="tx1"/>
                </a:solidFill>
                <a:latin typeface="+mj-lt"/>
                <a:cs typeface="Times New Roman" panose="02020603050405020304" pitchFamily="18" charset="0"/>
              </a:rPr>
              <a:t> payment reporting issues. </a:t>
            </a:r>
          </a:p>
          <a:p>
            <a:r>
              <a:rPr lang="en-US" sz="2400" dirty="0">
                <a:solidFill>
                  <a:schemeClr val="tx1"/>
                </a:solidFill>
                <a:latin typeface="+mj-lt"/>
                <a:cs typeface="Times New Roman" panose="02020603050405020304" pitchFamily="18" charset="0"/>
              </a:rPr>
              <a:t>At the October 11, 2021, Commission meeting, the Commission adopted and repealed regulations to address the identified areas.</a:t>
            </a:r>
          </a:p>
          <a:p>
            <a:r>
              <a:rPr lang="en-US" sz="2400" dirty="0">
                <a:solidFill>
                  <a:schemeClr val="tx1"/>
                </a:solidFill>
                <a:latin typeface="+mj-lt"/>
                <a:cs typeface="Times New Roman" panose="02020603050405020304" pitchFamily="18" charset="0"/>
              </a:rPr>
              <a:t> At the September 21, 2023, Commission meeting, the Commission requested an update on how these regulations have been working and what information the new reporting requirements have yielded.</a:t>
            </a:r>
          </a:p>
        </p:txBody>
      </p:sp>
    </p:spTree>
    <p:extLst>
      <p:ext uri="{BB962C8B-B14F-4D97-AF65-F5344CB8AC3E}">
        <p14:creationId xmlns:p14="http://schemas.microsoft.com/office/powerpoint/2010/main" val="119183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C6C5-BC7A-3616-CFEF-E2653930A7FF}"/>
              </a:ext>
            </a:extLst>
          </p:cNvPr>
          <p:cNvSpPr>
            <a:spLocks noGrp="1"/>
          </p:cNvSpPr>
          <p:nvPr>
            <p:ph type="title"/>
          </p:nvPr>
        </p:nvSpPr>
        <p:spPr>
          <a:xfrm>
            <a:off x="85725" y="1123837"/>
            <a:ext cx="3257550" cy="4601183"/>
          </a:xfrm>
        </p:spPr>
        <p:txBody>
          <a:bodyPr>
            <a:normAutofit/>
          </a:bodyPr>
          <a:lstStyle/>
          <a:p>
            <a:r>
              <a:rPr lang="en-US" dirty="0"/>
              <a:t>Four Areas of Concern</a:t>
            </a:r>
          </a:p>
        </p:txBody>
      </p:sp>
      <p:sp>
        <p:nvSpPr>
          <p:cNvPr id="3" name="Content Placeholder 2">
            <a:extLst>
              <a:ext uri="{FF2B5EF4-FFF2-40B4-BE49-F238E27FC236}">
                <a16:creationId xmlns:a16="http://schemas.microsoft.com/office/drawing/2014/main" id="{E73A0A2A-BA6E-3CAB-BECD-76C32FFB316F}"/>
              </a:ext>
            </a:extLst>
          </p:cNvPr>
          <p:cNvSpPr>
            <a:spLocks noGrp="1"/>
          </p:cNvSpPr>
          <p:nvPr>
            <p:ph idx="1"/>
          </p:nvPr>
        </p:nvSpPr>
        <p:spPr/>
        <p:txBody>
          <a:bodyPr>
            <a:normAutofit/>
          </a:bodyPr>
          <a:lstStyle/>
          <a:p>
            <a:pPr marL="342900" marR="0" lvl="0" indent="-342900">
              <a:lnSpc>
                <a:spcPct val="107000"/>
              </a:lnSpc>
              <a:spcBef>
                <a:spcPts val="0"/>
              </a:spcBef>
              <a:spcAft>
                <a:spcPts val="0"/>
              </a:spcAft>
              <a:buFont typeface="+mj-lt"/>
              <a:buAutoNum type="arabicParenR"/>
            </a:pPr>
            <a:r>
              <a:rPr lang="en-US" sz="2400" u="sng" kern="100" dirty="0">
                <a:solidFill>
                  <a:schemeClr val="tx1"/>
                </a:solidFill>
                <a:effectLst/>
                <a:latin typeface="+mj-lt"/>
                <a:ea typeface="Aptos" panose="020B0004020202020204" pitchFamily="34" charset="0"/>
                <a:cs typeface="Times New Roman" panose="02020603050405020304" pitchFamily="18" charset="0"/>
              </a:rPr>
              <a:t>Relationships and Proceedings</a:t>
            </a:r>
          </a:p>
          <a:p>
            <a:pPr marL="342900" marR="0" lvl="0" indent="-342900">
              <a:lnSpc>
                <a:spcPct val="107000"/>
              </a:lnSpc>
              <a:spcBef>
                <a:spcPts val="0"/>
              </a:spcBef>
              <a:spcAft>
                <a:spcPts val="0"/>
              </a:spcAft>
              <a:buFont typeface="+mj-lt"/>
              <a:buAutoNum type="arabicParenR"/>
            </a:pPr>
            <a:r>
              <a:rPr lang="en-US" sz="2400" u="sng" kern="100" dirty="0">
                <a:solidFill>
                  <a:schemeClr val="tx1"/>
                </a:solidFill>
                <a:effectLst/>
                <a:latin typeface="+mj-lt"/>
                <a:ea typeface="Aptos" panose="020B0004020202020204" pitchFamily="34" charset="0"/>
                <a:cs typeface="Times New Roman" panose="02020603050405020304" pitchFamily="18" charset="0"/>
              </a:rPr>
              <a:t>Estimates</a:t>
            </a:r>
            <a:endParaRPr lang="en-US" sz="2400" u="sng" kern="100" dirty="0">
              <a:solidFill>
                <a:schemeClr val="tx1"/>
              </a:solidFill>
              <a:latin typeface="+mj-lt"/>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arenR"/>
            </a:pPr>
            <a:r>
              <a:rPr lang="en-US" sz="2400" u="sng" kern="100" dirty="0">
                <a:solidFill>
                  <a:schemeClr val="tx1"/>
                </a:solidFill>
                <a:effectLst/>
                <a:latin typeface="+mj-lt"/>
                <a:ea typeface="Aptos" panose="020B0004020202020204" pitchFamily="34" charset="0"/>
                <a:cs typeface="Times New Roman" panose="02020603050405020304" pitchFamily="18" charset="0"/>
              </a:rPr>
              <a:t>Clarification on Charitable Organization Fundraising Solicitations</a:t>
            </a:r>
            <a:r>
              <a:rPr lang="en-US" sz="2400" kern="100" dirty="0">
                <a:solidFill>
                  <a:schemeClr val="tx1"/>
                </a:solidFill>
                <a:effectLst/>
                <a:latin typeface="+mj-lt"/>
                <a:ea typeface="Aptos" panose="020B0004020202020204" pitchFamily="34" charset="0"/>
                <a:cs typeface="Times New Roman" panose="02020603050405020304" pitchFamily="18" charset="0"/>
              </a:rPr>
              <a:t> </a:t>
            </a:r>
          </a:p>
          <a:p>
            <a:pPr marL="342900" marR="0" lvl="0" indent="-342900">
              <a:lnSpc>
                <a:spcPct val="107000"/>
              </a:lnSpc>
              <a:spcBef>
                <a:spcPts val="0"/>
              </a:spcBef>
              <a:spcAft>
                <a:spcPts val="800"/>
              </a:spcAft>
              <a:buFont typeface="+mj-lt"/>
              <a:buAutoNum type="arabicParenR"/>
            </a:pPr>
            <a:r>
              <a:rPr lang="en-US" sz="2400" u="sng" kern="100" dirty="0">
                <a:solidFill>
                  <a:schemeClr val="tx1"/>
                </a:solidFill>
                <a:effectLst/>
                <a:latin typeface="+mj-lt"/>
                <a:ea typeface="Aptos" panose="020B0004020202020204" pitchFamily="34" charset="0"/>
                <a:cs typeface="Times New Roman" panose="02020603050405020304" pitchFamily="18" charset="0"/>
              </a:rPr>
              <a:t>Donor Advised Funds</a:t>
            </a:r>
            <a:endParaRPr lang="en-US" sz="2400" kern="100" dirty="0">
              <a:solidFill>
                <a:schemeClr val="tx1"/>
              </a:solidFill>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6311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6FA37-22C9-18B4-558D-722C4B1BE1E2}"/>
              </a:ext>
            </a:extLst>
          </p:cNvPr>
          <p:cNvSpPr>
            <a:spLocks noGrp="1"/>
          </p:cNvSpPr>
          <p:nvPr>
            <p:ph type="title"/>
          </p:nvPr>
        </p:nvSpPr>
        <p:spPr/>
        <p:txBody>
          <a:bodyPr>
            <a:normAutofit/>
          </a:bodyPr>
          <a:lstStyle/>
          <a:p>
            <a:r>
              <a:rPr lang="en-US" dirty="0">
                <a:cs typeface="Times New Roman" panose="02020603050405020304" pitchFamily="18" charset="0"/>
              </a:rPr>
              <a:t>New Regulations Adopted to Address Areas of Concern</a:t>
            </a:r>
          </a:p>
        </p:txBody>
      </p:sp>
      <p:sp>
        <p:nvSpPr>
          <p:cNvPr id="3" name="Content Placeholder 2">
            <a:extLst>
              <a:ext uri="{FF2B5EF4-FFF2-40B4-BE49-F238E27FC236}">
                <a16:creationId xmlns:a16="http://schemas.microsoft.com/office/drawing/2014/main" id="{F71F8BEB-3DA4-EBCA-2898-BDE955F07895}"/>
              </a:ext>
            </a:extLst>
          </p:cNvPr>
          <p:cNvSpPr>
            <a:spLocks noGrp="1"/>
          </p:cNvSpPr>
          <p:nvPr>
            <p:ph idx="1"/>
          </p:nvPr>
        </p:nvSpPr>
        <p:spPr/>
        <p:txBody>
          <a:bodyPr>
            <a:normAutofit/>
          </a:bodyPr>
          <a:lstStyle/>
          <a:p>
            <a:r>
              <a:rPr lang="en-US" sz="2400" dirty="0">
                <a:solidFill>
                  <a:schemeClr val="tx1"/>
                </a:solidFill>
                <a:latin typeface="+mj-lt"/>
                <a:cs typeface="Times New Roman" panose="02020603050405020304" pitchFamily="18" charset="0"/>
              </a:rPr>
              <a:t>Regulations:</a:t>
            </a:r>
          </a:p>
          <a:p>
            <a:pPr lvl="1"/>
            <a:r>
              <a:rPr lang="en-US" sz="2400" dirty="0">
                <a:solidFill>
                  <a:schemeClr val="tx1"/>
                </a:solidFill>
                <a:latin typeface="+mj-lt"/>
                <a:cs typeface="Times New Roman" panose="02020603050405020304" pitchFamily="18" charset="0"/>
              </a:rPr>
              <a:t>18424 concerning Relationships and Proceeding Disclosure</a:t>
            </a:r>
          </a:p>
          <a:p>
            <a:pPr lvl="1"/>
            <a:r>
              <a:rPr lang="en-US" sz="2400" dirty="0">
                <a:solidFill>
                  <a:schemeClr val="tx1"/>
                </a:solidFill>
                <a:latin typeface="+mj-lt"/>
                <a:cs typeface="Times New Roman" panose="02020603050405020304" pitchFamily="18" charset="0"/>
              </a:rPr>
              <a:t>18424.1 concerning Good Faith Estimates</a:t>
            </a:r>
          </a:p>
          <a:p>
            <a:pPr lvl="1"/>
            <a:r>
              <a:rPr lang="en-US" sz="2400" dirty="0">
                <a:solidFill>
                  <a:schemeClr val="tx1"/>
                </a:solidFill>
                <a:latin typeface="+mj-lt"/>
                <a:cs typeface="Times New Roman" panose="02020603050405020304" pitchFamily="18" charset="0"/>
              </a:rPr>
              <a:t>18424.2 concerning Charitable Organization Fundraising solicitations (repealed 18215.3)</a:t>
            </a:r>
          </a:p>
          <a:p>
            <a:pPr lvl="1"/>
            <a:r>
              <a:rPr lang="en-US" sz="2400" dirty="0">
                <a:solidFill>
                  <a:schemeClr val="tx1"/>
                </a:solidFill>
                <a:latin typeface="+mj-lt"/>
                <a:cs typeface="Times New Roman" panose="02020603050405020304" pitchFamily="18" charset="0"/>
              </a:rPr>
              <a:t>and 18424.3 concerning payments from Donor Advised Funds</a:t>
            </a:r>
          </a:p>
        </p:txBody>
      </p:sp>
    </p:spTree>
    <p:extLst>
      <p:ext uri="{BB962C8B-B14F-4D97-AF65-F5344CB8AC3E}">
        <p14:creationId xmlns:p14="http://schemas.microsoft.com/office/powerpoint/2010/main" val="33404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276B-DEB9-3A4C-DBCA-DEF391C94EBC}"/>
              </a:ext>
            </a:extLst>
          </p:cNvPr>
          <p:cNvSpPr>
            <a:spLocks noGrp="1"/>
          </p:cNvSpPr>
          <p:nvPr>
            <p:ph type="title"/>
          </p:nvPr>
        </p:nvSpPr>
        <p:spPr>
          <a:xfrm>
            <a:off x="8161390" y="543057"/>
            <a:ext cx="3654857" cy="1527244"/>
          </a:xfrm>
        </p:spPr>
        <p:txBody>
          <a:bodyPr>
            <a:normAutofit/>
          </a:bodyPr>
          <a:lstStyle/>
          <a:p>
            <a:r>
              <a:rPr lang="en-US" dirty="0"/>
              <a:t>Updated version of</a:t>
            </a:r>
            <a:br>
              <a:rPr lang="en-US" dirty="0"/>
            </a:br>
            <a:r>
              <a:rPr lang="en-US" dirty="0"/>
              <a:t>Form 803</a:t>
            </a:r>
          </a:p>
        </p:txBody>
      </p:sp>
      <p:sp>
        <p:nvSpPr>
          <p:cNvPr id="9" name="Content Placeholder 8">
            <a:extLst>
              <a:ext uri="{FF2B5EF4-FFF2-40B4-BE49-F238E27FC236}">
                <a16:creationId xmlns:a16="http://schemas.microsoft.com/office/drawing/2014/main" id="{8626F8D8-8FF5-35F6-AB8F-CE8633CFE512}"/>
              </a:ext>
            </a:extLst>
          </p:cNvPr>
          <p:cNvSpPr>
            <a:spLocks noGrp="1"/>
          </p:cNvSpPr>
          <p:nvPr>
            <p:ph idx="1"/>
          </p:nvPr>
        </p:nvSpPr>
        <p:spPr>
          <a:xfrm>
            <a:off x="8161390" y="2070301"/>
            <a:ext cx="3654857" cy="3157903"/>
          </a:xfrm>
        </p:spPr>
        <p:txBody>
          <a:bodyPr anchor="t">
            <a:noAutofit/>
          </a:bodyPr>
          <a:lstStyle/>
          <a:p>
            <a:r>
              <a:rPr lang="en-US" sz="2400" dirty="0">
                <a:solidFill>
                  <a:srgbClr val="FFFFFF"/>
                </a:solidFill>
              </a:rPr>
              <a:t>The Commission approved a new Form 803 that reflected the new reporting requirements beginning February 17, 2022.</a:t>
            </a:r>
          </a:p>
          <a:p>
            <a:r>
              <a:rPr lang="en-US" sz="2400" dirty="0">
                <a:solidFill>
                  <a:srgbClr val="FFFFFF"/>
                </a:solidFill>
              </a:rPr>
              <a:t>The highlighted fields are those that were added to capture the new reporting of additional information as a result of the new regulations.</a:t>
            </a:r>
          </a:p>
        </p:txBody>
      </p:sp>
      <p:pic>
        <p:nvPicPr>
          <p:cNvPr id="5" name="Content Placeholder 4" descr="A close-up of a form&#10;&#10;Description automatically generated">
            <a:extLst>
              <a:ext uri="{FF2B5EF4-FFF2-40B4-BE49-F238E27FC236}">
                <a16:creationId xmlns:a16="http://schemas.microsoft.com/office/drawing/2014/main" id="{4C5EB5B9-E454-63E9-AF49-78CB9B70EB4D}"/>
              </a:ext>
            </a:extLst>
          </p:cNvPr>
          <p:cNvPicPr>
            <a:picLocks noChangeAspect="1"/>
          </p:cNvPicPr>
          <p:nvPr/>
        </p:nvPicPr>
        <p:blipFill>
          <a:blip r:embed="rId3"/>
          <a:stretch>
            <a:fillRect/>
          </a:stretch>
        </p:blipFill>
        <p:spPr>
          <a:xfrm>
            <a:off x="-1" y="0"/>
            <a:ext cx="8161391" cy="6857999"/>
          </a:xfrm>
          <a:prstGeom prst="rect">
            <a:avLst/>
          </a:prstGeom>
        </p:spPr>
      </p:pic>
    </p:spTree>
    <p:extLst>
      <p:ext uri="{BB962C8B-B14F-4D97-AF65-F5344CB8AC3E}">
        <p14:creationId xmlns:p14="http://schemas.microsoft.com/office/powerpoint/2010/main" val="3970344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033DD-51C6-DAC2-B08B-21700B7EA62E}"/>
              </a:ext>
            </a:extLst>
          </p:cNvPr>
          <p:cNvSpPr>
            <a:spLocks noGrp="1"/>
          </p:cNvSpPr>
          <p:nvPr>
            <p:ph type="title"/>
          </p:nvPr>
        </p:nvSpPr>
        <p:spPr/>
        <p:txBody>
          <a:bodyPr/>
          <a:lstStyle/>
          <a:p>
            <a:r>
              <a:rPr lang="en-US" dirty="0"/>
              <a:t>Complaints and Cases –</a:t>
            </a:r>
            <a:br>
              <a:rPr lang="en-US" dirty="0"/>
            </a:br>
            <a:r>
              <a:rPr lang="en-US" dirty="0"/>
              <a:t>February 17</a:t>
            </a:r>
            <a:r>
              <a:rPr lang="en-US"/>
              <a:t>,  2022 </a:t>
            </a:r>
            <a:r>
              <a:rPr lang="en-US" dirty="0"/>
              <a:t>– September 30, 2023</a:t>
            </a:r>
          </a:p>
        </p:txBody>
      </p:sp>
      <p:sp>
        <p:nvSpPr>
          <p:cNvPr id="3" name="Content Placeholder 2">
            <a:extLst>
              <a:ext uri="{FF2B5EF4-FFF2-40B4-BE49-F238E27FC236}">
                <a16:creationId xmlns:a16="http://schemas.microsoft.com/office/drawing/2014/main" id="{8D062B71-2F40-05A1-1DAD-BFD51CAB532C}"/>
              </a:ext>
            </a:extLst>
          </p:cNvPr>
          <p:cNvSpPr>
            <a:spLocks noGrp="1"/>
          </p:cNvSpPr>
          <p:nvPr>
            <p:ph idx="1"/>
          </p:nvPr>
        </p:nvSpPr>
        <p:spPr/>
        <p:txBody>
          <a:bodyPr>
            <a:normAutofit/>
          </a:bodyPr>
          <a:lstStyle/>
          <a:p>
            <a:r>
              <a:rPr lang="en-US" sz="2400" dirty="0">
                <a:solidFill>
                  <a:schemeClr val="tx1"/>
                </a:solidFill>
                <a:effectLst/>
                <a:latin typeface="+mj-lt"/>
                <a:ea typeface="Calibri" panose="020F0502020204030204" pitchFamily="34" charset="0"/>
                <a:cs typeface="Times New Roman" panose="02020603050405020304" pitchFamily="18" charset="0"/>
              </a:rPr>
              <a:t> The Commission received 28 complaints related to Form 803s, 15 of which resulted in the opening of 10 Enforcement cases. </a:t>
            </a:r>
          </a:p>
          <a:p>
            <a:r>
              <a:rPr lang="en-US" sz="2400" dirty="0">
                <a:solidFill>
                  <a:schemeClr val="tx1"/>
                </a:solidFill>
                <a:latin typeface="+mj-lt"/>
                <a:ea typeface="Calibri" panose="020F0502020204030204" pitchFamily="34" charset="0"/>
                <a:cs typeface="Times New Roman" panose="02020603050405020304" pitchFamily="18" charset="0"/>
              </a:rPr>
              <a:t>None of the complaints or cases reviewed alleged violations of the new regulations.</a:t>
            </a:r>
          </a:p>
        </p:txBody>
      </p:sp>
    </p:spTree>
    <p:extLst>
      <p:ext uri="{BB962C8B-B14F-4D97-AF65-F5344CB8AC3E}">
        <p14:creationId xmlns:p14="http://schemas.microsoft.com/office/powerpoint/2010/main" val="175849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2717B-25AD-BEC3-681C-9E4EAAA8760F}"/>
              </a:ext>
            </a:extLst>
          </p:cNvPr>
          <p:cNvSpPr>
            <a:spLocks noGrp="1"/>
          </p:cNvSpPr>
          <p:nvPr>
            <p:ph type="title"/>
          </p:nvPr>
        </p:nvSpPr>
        <p:spPr/>
        <p:txBody>
          <a:bodyPr/>
          <a:lstStyle/>
          <a:p>
            <a:r>
              <a:rPr lang="en-US" dirty="0"/>
              <a:t>Finding #1:</a:t>
            </a:r>
          </a:p>
        </p:txBody>
      </p:sp>
      <p:sp>
        <p:nvSpPr>
          <p:cNvPr id="3" name="Content Placeholder 2">
            <a:extLst>
              <a:ext uri="{FF2B5EF4-FFF2-40B4-BE49-F238E27FC236}">
                <a16:creationId xmlns:a16="http://schemas.microsoft.com/office/drawing/2014/main" id="{AA6524A0-0053-C9FB-7F3C-9F6C38D4B1F2}"/>
              </a:ext>
            </a:extLst>
          </p:cNvPr>
          <p:cNvSpPr>
            <a:spLocks noGrp="1"/>
          </p:cNvSpPr>
          <p:nvPr>
            <p:ph idx="1"/>
          </p:nvPr>
        </p:nvSpPr>
        <p:spPr/>
        <p:txBody>
          <a:bodyPr/>
          <a:lstStyle/>
          <a:p>
            <a:pPr>
              <a:lnSpc>
                <a:spcPct val="107000"/>
              </a:lnSpc>
              <a:spcBef>
                <a:spcPts val="0"/>
              </a:spcBef>
            </a:pPr>
            <a:r>
              <a:rPr lang="en-US" sz="2400" dirty="0">
                <a:solidFill>
                  <a:schemeClr val="tx1"/>
                </a:solidFill>
                <a:effectLst/>
                <a:latin typeface="+mj-lt"/>
                <a:ea typeface="Aptos" panose="020B0004020202020204" pitchFamily="34" charset="0"/>
                <a:cs typeface="Times New Roman" panose="02020603050405020304" pitchFamily="18" charset="0"/>
              </a:rPr>
              <a:t>Greater transparency of relationships between officials, donors, and recipients and potential influence on official action.</a:t>
            </a:r>
          </a:p>
          <a:p>
            <a:pPr marL="742950" marR="0" lvl="1" indent="-285750">
              <a:lnSpc>
                <a:spcPct val="107000"/>
              </a:lnSpc>
              <a:spcBef>
                <a:spcPts val="0"/>
              </a:spcBef>
              <a:spcAft>
                <a:spcPts val="800"/>
              </a:spcAft>
              <a:buFont typeface="Courier New" panose="02070309020205020404" pitchFamily="49" charset="0"/>
              <a:buChar char="o"/>
            </a:pPr>
            <a:r>
              <a:rPr lang="en-US" sz="2400" dirty="0">
                <a:solidFill>
                  <a:schemeClr val="tx1"/>
                </a:solidFill>
                <a:effectLst/>
                <a:latin typeface="+mj-lt"/>
                <a:ea typeface="Aptos" panose="020B0004020202020204" pitchFamily="34" charset="0"/>
                <a:cs typeface="Times New Roman" panose="02020603050405020304" pitchFamily="18" charset="0"/>
              </a:rPr>
              <a:t>Approximately 25% of the state and local submissions examined included information pursuant to one or more of the new disclosure categories.</a:t>
            </a:r>
          </a:p>
          <a:p>
            <a:endParaRPr lang="en-US" dirty="0"/>
          </a:p>
        </p:txBody>
      </p:sp>
    </p:spTree>
    <p:extLst>
      <p:ext uri="{BB962C8B-B14F-4D97-AF65-F5344CB8AC3E}">
        <p14:creationId xmlns:p14="http://schemas.microsoft.com/office/powerpoint/2010/main" val="3891214992"/>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77C8D546A5FA40A322955BC092CBB6" ma:contentTypeVersion="13" ma:contentTypeDescription="Create a new document." ma:contentTypeScope="" ma:versionID="2e4950719d82682985ca6d7a1b2d9b98">
  <xsd:schema xmlns:xsd="http://www.w3.org/2001/XMLSchema" xmlns:xs="http://www.w3.org/2001/XMLSchema" xmlns:p="http://schemas.microsoft.com/office/2006/metadata/properties" xmlns:ns3="76bd37c1-70cf-4359-989a-56b6e8578406" xmlns:ns4="b4107b9e-44f6-4f85-97c1-9b5f5b07184e" targetNamespace="http://schemas.microsoft.com/office/2006/metadata/properties" ma:root="true" ma:fieldsID="2b24f23468335d95bd16cad95b5a91e1" ns3:_="" ns4:_="">
    <xsd:import namespace="76bd37c1-70cf-4359-989a-56b6e8578406"/>
    <xsd:import namespace="b4107b9e-44f6-4f85-97c1-9b5f5b07184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element ref="ns3:MediaServiceSystem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d37c1-70cf-4359-989a-56b6e85784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107b9e-44f6-4f85-97c1-9b5f5b07184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6bd37c1-70cf-4359-989a-56b6e8578406" xsi:nil="true"/>
  </documentManagement>
</p:properties>
</file>

<file path=customXml/itemProps1.xml><?xml version="1.0" encoding="utf-8"?>
<ds:datastoreItem xmlns:ds="http://schemas.openxmlformats.org/officeDocument/2006/customXml" ds:itemID="{844C73CC-42C7-4535-9F56-0AE37F6BEE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bd37c1-70cf-4359-989a-56b6e8578406"/>
    <ds:schemaRef ds:uri="b4107b9e-44f6-4f85-97c1-9b5f5b0718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FCA445-B27C-4440-BDC8-4BD2C205217F}">
  <ds:schemaRefs>
    <ds:schemaRef ds:uri="http://schemas.microsoft.com/sharepoint/v3/contenttype/forms"/>
  </ds:schemaRefs>
</ds:datastoreItem>
</file>

<file path=customXml/itemProps3.xml><?xml version="1.0" encoding="utf-8"?>
<ds:datastoreItem xmlns:ds="http://schemas.openxmlformats.org/officeDocument/2006/customXml" ds:itemID="{291D6631-944F-43F7-B9D6-E4F2E2780DFC}">
  <ds:schemaRefs>
    <ds:schemaRef ds:uri="http://schemas.microsoft.com/office/2006/metadata/properties"/>
    <ds:schemaRef ds:uri="http://purl.org/dc/dcmitype/"/>
    <ds:schemaRef ds:uri="http://purl.org/dc/elements/1.1/"/>
    <ds:schemaRef ds:uri="http://schemas.microsoft.com/office/infopath/2007/PartnerControls"/>
    <ds:schemaRef ds:uri="http://www.w3.org/XML/1998/namespace"/>
    <ds:schemaRef ds:uri="76bd37c1-70cf-4359-989a-56b6e8578406"/>
    <ds:schemaRef ds:uri="http://schemas.microsoft.com/office/2006/documentManagement/types"/>
    <ds:schemaRef ds:uri="http://schemas.openxmlformats.org/package/2006/metadata/core-properties"/>
    <ds:schemaRef ds:uri="b4107b9e-44f6-4f85-97c1-9b5f5b07184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TM03457475[[fn=Frame]]</Template>
  <TotalTime>10510</TotalTime>
  <Words>538</Words>
  <Application>Microsoft Office PowerPoint</Application>
  <PresentationFormat>Widescreen</PresentationFormat>
  <Paragraphs>57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Calibri</vt:lpstr>
      <vt:lpstr>Corbel</vt:lpstr>
      <vt:lpstr>Courier New</vt:lpstr>
      <vt:lpstr>Times New Roman</vt:lpstr>
      <vt:lpstr>Wingdings 2</vt:lpstr>
      <vt:lpstr>Frame</vt:lpstr>
      <vt:lpstr>Summary of Data and Trends for Donor Advised Fund, Proceeding, and Relationship Disclosure</vt:lpstr>
      <vt:lpstr> Behested Payment Reporting Requirements  </vt:lpstr>
      <vt:lpstr>The Purpose of Behested Payment Reporting</vt:lpstr>
      <vt:lpstr>A brief recent history of Commission action on Behested Payment Reporting</vt:lpstr>
      <vt:lpstr>Four Areas of Concern</vt:lpstr>
      <vt:lpstr>New Regulations Adopted to Address Areas of Concern</vt:lpstr>
      <vt:lpstr>Updated version of Form 803</vt:lpstr>
      <vt:lpstr>Complaints and Cases – February 17,  2022 – September 30, 2023</vt:lpstr>
      <vt:lpstr>Finding #1:</vt:lpstr>
      <vt:lpstr>PowerPoint Presentation</vt:lpstr>
      <vt:lpstr>Finding #2:</vt:lpstr>
      <vt:lpstr>PowerPoint Presentation</vt:lpstr>
      <vt:lpstr>Finding #3:</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Behested Payment Reports</dc:title>
  <dc:creator>Cole Smith</dc:creator>
  <cp:lastModifiedBy>Cole Smith</cp:lastModifiedBy>
  <cp:revision>189</cp:revision>
  <dcterms:created xsi:type="dcterms:W3CDTF">2024-03-26T19:29:07Z</dcterms:created>
  <dcterms:modified xsi:type="dcterms:W3CDTF">2024-11-20T20:02:25Z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0x0101002F77C8D546A5FA40A322955BC092CBB6</vt:lpwstr>
  </property>
</Properties>
</file>